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7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3" r:id="rId19"/>
    <p:sldId id="274" r:id="rId2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8" d="100"/>
          <a:sy n="58" d="100"/>
        </p:scale>
        <p:origin x="456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Kanyakumari</c:v>
                </c:pt>
                <c:pt idx="1">
                  <c:v>Vellore</c:v>
                </c:pt>
                <c:pt idx="2">
                  <c:v>Bodi</c:v>
                </c:pt>
                <c:pt idx="3">
                  <c:v>Tirunelveli</c:v>
                </c:pt>
                <c:pt idx="4">
                  <c:v>Perambalur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705000</c:v>
                </c:pt>
                <c:pt idx="1">
                  <c:v>670000</c:v>
                </c:pt>
                <c:pt idx="2">
                  <c:v>662000</c:v>
                </c:pt>
                <c:pt idx="3">
                  <c:v>651000</c:v>
                </c:pt>
                <c:pt idx="4">
                  <c:v>651000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54-4527-A318-1FB3C708DD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9101464"/>
        <c:axId val="209101792"/>
      </c:barChart>
      <c:catAx>
        <c:axId val="209101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101792"/>
        <c:crosses val="autoZero"/>
        <c:auto val="1"/>
        <c:lblAlgn val="ctr"/>
        <c:lblOffset val="100"/>
        <c:noMultiLvlLbl val="0"/>
      </c:catAx>
      <c:valAx>
        <c:axId val="20910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101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Profit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Central</c:v>
                </c:pt>
                <c:pt idx="1">
                  <c:v>South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22.9</c:v>
                </c:pt>
                <c:pt idx="1">
                  <c:v>16.600000000000001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2-454C-89DD-6676DEEB6F9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1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2">
            <a:lumMod val="40000"/>
            <a:lumOff val="60000"/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733288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80176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980176"/>
            <a:ext cx="319125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chemeClr val="accent2">
                    <a:lumMod val="40000"/>
                    <a:lumOff val="6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Presented By Manish Karmankar</a:t>
            </a:r>
            <a:endParaRPr lang="en-US" sz="192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1"/>
          <p:cNvSpPr/>
          <p:nvPr/>
        </p:nvSpPr>
        <p:spPr>
          <a:xfrm>
            <a:off x="1170432" y="6318504"/>
            <a:ext cx="319125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3831336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Supermart Retail Analytics - From Data to Decisions</a:t>
            </a:r>
            <a:endParaRPr lang="en-US" sz="5290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2EE608-95F7-466E-A0B3-FC7C7D1E7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  <a14:imgEffect>
                      <a14:colorTemperature colorTemp="8077"/>
                    </a14:imgEffect>
                    <a14:imgEffect>
                      <a14:brightnessContrast bright="-6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05856" y="3725716"/>
            <a:ext cx="1967593" cy="1733252"/>
          </a:xfrm>
          <a:prstGeom prst="ellipse">
            <a:avLst/>
          </a:prstGeom>
          <a:noFill/>
          <a:ln>
            <a:solidFill>
              <a:schemeClr val="accent2">
                <a:lumMod val="20000"/>
                <a:lumOff val="80000"/>
                <a:alpha val="19000"/>
              </a:schemeClr>
            </a:solidFill>
          </a:ln>
          <a:effectLst>
            <a:softEdge rad="3175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65043" y="132522"/>
            <a:ext cx="13410405" cy="14082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5 cities contribute the lion’s share—treat as priority markets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C5C66-E541-4903-9A1D-BCF540F7769D}"/>
              </a:ext>
            </a:extLst>
          </p:cNvPr>
          <p:cNvSpPr txBox="1"/>
          <p:nvPr/>
        </p:nvSpPr>
        <p:spPr>
          <a:xfrm>
            <a:off x="649753" y="5012205"/>
            <a:ext cx="13410405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Insight: Kanyakumari leads; Vellore/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Bodi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close. Maintain service levels and run geo‑targeted promotions in these cities.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Kanyakumari leads; Vellore/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Bodi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close. Maintain service levels and run geo‑targeted promotions in these cities. (Source: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dataset; chart created in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Jupyter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.)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EAFED56-9A5E-4FBF-A374-3B82D7BFF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534957"/>
              </p:ext>
            </p:extLst>
          </p:nvPr>
        </p:nvGraphicFramePr>
        <p:xfrm>
          <a:off x="2769704" y="1272209"/>
          <a:ext cx="6506818" cy="3551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87017" y="397167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South &amp; Central regions carry profit share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D54D2-F6FC-4DB3-B61F-E5291E568179}"/>
              </a:ext>
            </a:extLst>
          </p:cNvPr>
          <p:cNvSpPr txBox="1"/>
          <p:nvPr/>
        </p:nvSpPr>
        <p:spPr>
          <a:xfrm>
            <a:off x="487017" y="1819216"/>
            <a:ext cx="9876183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Insight: Allocate promo budgets and expansion focus to the strongest regions first; test tailored assortments in lagging regions.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Allocate promo budgets and expansion focus to the strongest regions first; test tailored assortments in lagging regions. (Source: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dataset; chart created in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Jupyter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.)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17A865F-3175-4139-B6A2-901FCA37AE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539076"/>
              </p:ext>
            </p:extLst>
          </p:nvPr>
        </p:nvGraphicFramePr>
        <p:xfrm>
          <a:off x="11148393" y="1237642"/>
          <a:ext cx="2994990" cy="376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1487" y="317655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Deeper discounts don’t consistently improve profit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301487" y="1881809"/>
            <a:ext cx="14130130" cy="298173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Insight: Weak relationship between discount and profit indicates blanket discounting is inefficient.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Shift to targeted offers.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Weak relationship between discount and profit indicates blanket discounting is inefficient. Shift to targeted offers.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(Source: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dataset; chart created in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Jupyter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.)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accent2">
                  <a:lumMod val="50000"/>
                </a:schemeClr>
              </a:solidFill>
              <a:ea typeface="思源黑体-思源黑体-Regular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94252" y="357411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Profit tracks sales; discount weakly related to profit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394252" y="1379682"/>
            <a:ext cx="14391861" cy="296265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Insight: Correlation heatmap shows profit correlates with sales; discount impact is minimal overall—supports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precision pricing.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Correlation heatmap shows profit correlates with sales; discount impact is minimal overall—supports precision pricing.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(Source: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dataset; chart created in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Jupyter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.)</a:t>
            </a:r>
            <a:endParaRPr lang="en-US" sz="22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98783" y="159026"/>
            <a:ext cx="13397152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Baseline model tracks trend; outliers suggest room to improve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0C00F-496C-4FAE-BE12-2E5E29633BC8}"/>
              </a:ext>
            </a:extLst>
          </p:cNvPr>
          <p:cNvSpPr txBox="1"/>
          <p:nvPr/>
        </p:nvSpPr>
        <p:spPr>
          <a:xfrm>
            <a:off x="198783" y="2212848"/>
            <a:ext cx="13941287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Insight: Model follows central tendency but misses tails. Consider tree‑based/boosted models and additional features.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Model follows central tendency but misses tails. Consider tree‑based/boosted models and additional features. (Source: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dataset; chart created in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Jupyter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.)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385129"/>
              </p:ext>
            </p:extLst>
          </p:nvPr>
        </p:nvGraphicFramePr>
        <p:xfrm>
          <a:off x="685800" y="1781728"/>
          <a:ext cx="13277088" cy="4609150"/>
        </p:xfrm>
        <a:graphic>
          <a:graphicData uri="http://schemas.openxmlformats.org/drawingml/2006/table">
            <a:tbl>
              <a:tblPr/>
              <a:tblGrid>
                <a:gridCol w="2212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2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2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28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Action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Where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Owner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Metric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Due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Impact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Bundle Oils + Grains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Top 3 Cities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Category Lead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+3–5% revenue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30 days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Higher basket size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Tighten discount rules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Low-margin sub-cats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Pricing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+1–2% margin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45 days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Reduce promo leakage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Pre‑stock Q4 +15%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All DCs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Supply Chain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Stockout ↓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60 days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Meet seasonal peaks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Geo‑targeted promos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Top 5 Cities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Marketing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Lift vs control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Pilot 4 weeks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300"/>
                        </a:lnSpc>
                        <a:buNone/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Higher ROI</a:t>
                      </a:r>
                      <a:endParaRPr lang="en-US" sz="24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194310" marR="194310" marT="194310" marB="194310">
                    <a:lnL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9F9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681228" y="38624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90‑Day Retail Playbook</a:t>
            </a:r>
            <a:endParaRPr lang="en-US" sz="48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694944" y="6875899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Owned actions with measurable impacts and deadlines to execute in the next quarter.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81144"/>
            <a:ext cx="4297680" cy="10424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44" y="5833872"/>
            <a:ext cx="4297680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4581144"/>
            <a:ext cx="4297680" cy="10424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644" y="5852160"/>
            <a:ext cx="4297680" cy="7498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581144"/>
            <a:ext cx="4297680" cy="10424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064" y="5833872"/>
            <a:ext cx="4297680" cy="74980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324612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ea typeface="思源黑体-思源黑体-Medium" pitchFamily="34" charset="-122"/>
                <a:cs typeface="思源黑体-思源黑体-Medium" pitchFamily="34" charset="-120"/>
              </a:rPr>
              <a:t>Risks Management</a:t>
            </a: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 1"/>
          <p:cNvSpPr/>
          <p:nvPr/>
        </p:nvSpPr>
        <p:spPr>
          <a:xfrm>
            <a:off x="685800" y="407822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ea typeface="思源黑体-思源黑体-Regular" pitchFamily="34" charset="-122"/>
                <a:cs typeface="思源黑体-思源黑体-Regular" pitchFamily="34" charset="-120"/>
              </a:rPr>
              <a:t>Risks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4809744"/>
            <a:ext cx="384962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Supplier lead times may delay Q4 pre‑stock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 4"/>
          <p:cNvSpPr/>
          <p:nvPr/>
        </p:nvSpPr>
        <p:spPr>
          <a:xfrm>
            <a:off x="918972" y="6018872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A/B test targeted discounts vs blanket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 5"/>
          <p:cNvSpPr/>
          <p:nvPr/>
        </p:nvSpPr>
        <p:spPr>
          <a:xfrm>
            <a:off x="5394960" y="4809744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Over‑stock in slow sub‑cats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 6"/>
          <p:cNvSpPr/>
          <p:nvPr/>
        </p:nvSpPr>
        <p:spPr>
          <a:xfrm>
            <a:off x="5198364" y="6035967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Train boosted model with more features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 7"/>
          <p:cNvSpPr/>
          <p:nvPr/>
        </p:nvSpPr>
        <p:spPr>
          <a:xfrm>
            <a:off x="9884664" y="4809744"/>
            <a:ext cx="384962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Data quality gaps (missing North region)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Text 8"/>
          <p:cNvSpPr/>
          <p:nvPr/>
        </p:nvSpPr>
        <p:spPr>
          <a:xfrm>
            <a:off x="9752142" y="6033582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Weekly city/region performance review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111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600200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08376"/>
            <a:ext cx="736092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30752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4281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5488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6694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79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&amp; Recommendation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600200"/>
            <a:ext cx="47183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864608"/>
            <a:ext cx="6537960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6537960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4864608"/>
            <a:ext cx="6537960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5806440"/>
            <a:ext cx="6537960" cy="7498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66344" y="31546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Conclusion &amp; Recommendation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 5"/>
          <p:cNvSpPr/>
          <p:nvPr/>
        </p:nvSpPr>
        <p:spPr>
          <a:xfrm>
            <a:off x="685800" y="435254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 Grocery Sales: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 6"/>
          <p:cNvSpPr/>
          <p:nvPr/>
        </p:nvSpPr>
        <p:spPr>
          <a:xfrm>
            <a:off x="914400" y="5093208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Automate KPI dashboards for weekly review.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 7"/>
          <p:cNvSpPr/>
          <p:nvPr/>
        </p:nvSpPr>
        <p:spPr>
          <a:xfrm>
            <a:off x="896112" y="6036233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</a:rPr>
              <a:t>Build advanced machine learning models (e.g., XGBoost, LSTM</a:t>
            </a:r>
            <a:r>
              <a:rPr lang="en-US" sz="190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).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7644384" y="5093208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Expand analysis to online sales channels.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 9"/>
          <p:cNvSpPr/>
          <p:nvPr/>
        </p:nvSpPr>
        <p:spPr>
          <a:xfrm>
            <a:off x="7644384" y="6025896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Optimize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</a:rPr>
              <a:t>discount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strategy using A/B testing.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9C51E-18D6-4363-A0E2-4E83E79B44DE}"/>
              </a:ext>
            </a:extLst>
          </p:cNvPr>
          <p:cNvSpPr txBox="1"/>
          <p:nvPr/>
        </p:nvSpPr>
        <p:spPr>
          <a:xfrm>
            <a:off x="527569" y="1355457"/>
            <a:ext cx="13575262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Supermart's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sales are increasing with clear Q4 seasonal spikes.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Top 5 cities and top sub-categories contribute most revenue.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Discounts have minimal effect on profit; focus on targeted pricing.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Predictive models show potential but can be enhanced.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chemeClr val="accent1">
                    <a:lumMod val="50000"/>
                  </a:schemeClr>
                </a:solidFill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529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85800" y="2935900"/>
            <a:ext cx="13267944" cy="127519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6620"/>
              </a:lnSpc>
            </a:pPr>
            <a:r>
              <a:rPr lang="en-US" sz="529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CONTENTS </a:t>
            </a:r>
            <a:endParaRPr lang="en-US" sz="54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pPr marL="0" indent="0" algn="l">
              <a:lnSpc>
                <a:spcPts val="6620"/>
              </a:lnSpc>
              <a:buNone/>
            </a:pPr>
            <a:endParaRPr lang="en-US" sz="529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896112" y="4233672"/>
            <a:ext cx="387705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chemeClr val="accent2">
                    <a:lumMod val="20000"/>
                    <a:lumOff val="80000"/>
                  </a:schemeClr>
                </a:solidFill>
                <a:ea typeface="思源黑体-思源黑体-Medium" pitchFamily="34" charset="-122"/>
                <a:cs typeface="思源黑体-思源黑体-Medium" pitchFamily="34" charset="-120"/>
              </a:rPr>
              <a:t>1.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Project Summary</a:t>
            </a:r>
            <a:endParaRPr lang="en-US" sz="192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4773168" y="4233673"/>
            <a:ext cx="3877056" cy="61264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2. </a:t>
            </a:r>
            <a:r>
              <a:rPr lang="en-US" sz="1920" dirty="0">
                <a:solidFill>
                  <a:schemeClr val="accent2">
                    <a:lumMod val="20000"/>
                    <a:lumOff val="80000"/>
                  </a:schemeClr>
                </a:solidFill>
                <a:ea typeface="思源黑体-思源黑体-Medium" pitchFamily="34" charset="-122"/>
                <a:cs typeface="思源黑体-思源黑体-Medium" pitchFamily="34" charset="-120"/>
              </a:rPr>
              <a:t>Analyzing Sales Trends to Drive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chemeClr val="accent2">
                    <a:lumMod val="20000"/>
                    <a:lumOff val="80000"/>
                  </a:schemeClr>
                </a:solidFill>
                <a:ea typeface="思源黑体-思源黑体-Medium" pitchFamily="34" charset="-122"/>
                <a:cs typeface="思源黑体-思源黑体-Medium" pitchFamily="34" charset="-120"/>
              </a:rPr>
              <a:t>Business Growth</a:t>
            </a:r>
            <a:endParaRPr lang="en-US" sz="192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9866376" y="4233672"/>
            <a:ext cx="387705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Conclusion &amp; Recommendation</a:t>
            </a:r>
            <a:endParaRPr lang="en-US" sz="192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111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600200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08376"/>
            <a:ext cx="736092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30752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4281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5488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6694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79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5400" b="1" dirty="0">
                <a:solidFill>
                  <a:srgbClr val="3B3530"/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Project Summary</a:t>
            </a:r>
            <a:endParaRPr lang="en-US" sz="5400" b="1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933688" y="1600200"/>
            <a:ext cx="47183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530" y="102412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Project Summary</a:t>
            </a:r>
            <a:endParaRPr lang="en-US" sz="5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5B58E-38A4-45A9-A877-DD3B5285001E}"/>
              </a:ext>
            </a:extLst>
          </p:cNvPr>
          <p:cNvSpPr txBox="1"/>
          <p:nvPr/>
        </p:nvSpPr>
        <p:spPr>
          <a:xfrm>
            <a:off x="566530" y="2827665"/>
            <a:ext cx="13745818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u="sng" dirty="0">
                <a:solidFill>
                  <a:schemeClr val="tx2">
                    <a:lumMod val="75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Objective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: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Analyze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Supermart's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sales data to uncover trends, top products, and profit drivers.</a:t>
            </a:r>
          </a:p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chemeClr val="tx2">
                    <a:lumMod val="75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Tools Used: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Python (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Jupyter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), MySQL, Excel, MS PowerPoint.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chemeClr val="tx2">
                    <a:lumMod val="75000"/>
                  </a:schemeClr>
                </a:solidFill>
                <a:ea typeface="思源黑体-思源黑体-Regular" pitchFamily="34" charset="-122"/>
              </a:rPr>
              <a:t>Outcome: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Identified high-performing products, top cities, seasonal peaks, and discount strategies.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u="sng" dirty="0">
                <a:solidFill>
                  <a:schemeClr val="tx2">
                    <a:lumMod val="75000"/>
                  </a:schemeClr>
                </a:solidFill>
                <a:ea typeface="思源黑体-思源黑体-Regular" pitchFamily="34" charset="-122"/>
              </a:rPr>
              <a:t>Business Value: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Supports inventory planning, targeted promotions, and improved profitability.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6111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600200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80" dirty="0">
                <a:solidFill>
                  <a:srgbClr val="3B3530"/>
                </a:solidFill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08376"/>
            <a:ext cx="7360920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30752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4281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5488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6694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79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3B3530"/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Analyzing Sales Trends to Drive Business Growth</a:t>
            </a:r>
            <a:endParaRPr lang="en-US" sz="4800" b="1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933688" y="1600200"/>
            <a:ext cx="47183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07238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Executive Snapshot — Key KPIs</a:t>
            </a:r>
            <a:endParaRPr lang="en-US" sz="44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766569" y="3789567"/>
            <a:ext cx="10749844" cy="8634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300"/>
              </a:lnSpc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Insight: Connect the dataset to auto‑populate KPIs in one click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B29CF5-E751-4A87-A69D-ABCD080EA632}"/>
              </a:ext>
            </a:extLst>
          </p:cNvPr>
          <p:cNvSpPr/>
          <p:nvPr/>
        </p:nvSpPr>
        <p:spPr>
          <a:xfrm>
            <a:off x="2121972" y="4679132"/>
            <a:ext cx="1538115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Total Profit</a:t>
            </a:r>
          </a:p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310K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5CE5254-6D7B-4221-A609-3D4C7B0730BE}"/>
              </a:ext>
            </a:extLst>
          </p:cNvPr>
          <p:cNvSpPr/>
          <p:nvPr/>
        </p:nvSpPr>
        <p:spPr>
          <a:xfrm>
            <a:off x="3809326" y="4653055"/>
            <a:ext cx="182383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Profit Margin</a:t>
            </a:r>
          </a:p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 24.8%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C396308-65DE-411A-9925-ECF063EDB175}"/>
              </a:ext>
            </a:extLst>
          </p:cNvPr>
          <p:cNvSpPr/>
          <p:nvPr/>
        </p:nvSpPr>
        <p:spPr>
          <a:xfrm>
            <a:off x="434618" y="4679244"/>
            <a:ext cx="1538115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Total Sales </a:t>
            </a:r>
          </a:p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1.25M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74CB4F1-2767-4ABD-8516-A4ACA7A40149}"/>
              </a:ext>
            </a:extLst>
          </p:cNvPr>
          <p:cNvSpPr/>
          <p:nvPr/>
        </p:nvSpPr>
        <p:spPr>
          <a:xfrm>
            <a:off x="5782395" y="4653055"/>
            <a:ext cx="1532805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Orders</a:t>
            </a:r>
          </a:p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5,700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4FEA56-DA24-4EC6-A647-9275071D603F}"/>
              </a:ext>
            </a:extLst>
          </p:cNvPr>
          <p:cNvSpPr/>
          <p:nvPr/>
        </p:nvSpPr>
        <p:spPr>
          <a:xfrm>
            <a:off x="7464439" y="4653055"/>
            <a:ext cx="182383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Avg. Discount </a:t>
            </a:r>
          </a:p>
          <a:p>
            <a:pPr algn="ctr">
              <a:defRPr sz="2000" b="1">
                <a:solidFill>
                  <a:srgbClr val="2BBBAD"/>
                </a:solidFill>
              </a:defRPr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7%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685800" y="5705856"/>
            <a:ext cx="132679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030163A-47CC-4E34-86FD-31DA1AA9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2"/>
            <a:ext cx="14630400" cy="8238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EFE373-D98C-4673-A412-1736A6E129D8}"/>
              </a:ext>
            </a:extLst>
          </p:cNvPr>
          <p:cNvSpPr txBox="1"/>
          <p:nvPr/>
        </p:nvSpPr>
        <p:spPr>
          <a:xfrm>
            <a:off x="371060" y="416164"/>
            <a:ext cx="11847443" cy="1332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Sales trend rising with sharp spikes in seasonal months</a:t>
            </a:r>
            <a:endParaRPr lang="en-US" sz="48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FB41CF-126A-4383-8641-BCE8EE581F1A}"/>
              </a:ext>
            </a:extLst>
          </p:cNvPr>
          <p:cNvSpPr txBox="1"/>
          <p:nvPr/>
        </p:nvSpPr>
        <p:spPr>
          <a:xfrm>
            <a:off x="543339" y="2359264"/>
            <a:ext cx="13835270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Insight: Steady upward trend with periodic spikes—likely festival/promotional periods. Align inventory and marketing for spike months.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Steady upward trend with periodic spikes—likely festival/promotional periods. Align inventory and marketing for spike months.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(Source: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dataset; chart created in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Jupyter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.)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27992" y="382325"/>
            <a:ext cx="13267944" cy="125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4800"/>
              </a:lnSpc>
            </a:pPr>
            <a:r>
              <a:rPr lang="en-US" sz="384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思源黑体-思源黑体-Medium" pitchFamily="34" charset="-122"/>
              </a:rPr>
              <a:t>Momentum strengthens across years.</a:t>
            </a:r>
          </a:p>
          <a:p>
            <a:pPr>
              <a:lnSpc>
                <a:spcPts val="4800"/>
              </a:lnSpc>
            </a:pPr>
            <a:r>
              <a:rPr lang="en-US" sz="384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思源黑体-思源黑体-Medium" pitchFamily="34" charset="-122"/>
              </a:rPr>
              <a:t> Q4 peaks are consistent</a:t>
            </a:r>
          </a:p>
        </p:txBody>
      </p:sp>
      <p:sp>
        <p:nvSpPr>
          <p:cNvPr id="5" name="Text 1"/>
          <p:cNvSpPr/>
          <p:nvPr/>
        </p:nvSpPr>
        <p:spPr>
          <a:xfrm>
            <a:off x="356153" y="2316878"/>
            <a:ext cx="13918094" cy="262088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Insight: shows repeated peaks across years; pre‑stock fast movers and schedule campaigns 4–6 weeks earlier.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Q4 shows repeated peaks across years; pre‑stock fast movers and schedule campaigns 4–6 weeks earlier.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(Source: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dataset; chart created in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Jupyter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.)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85800" y="6007608"/>
            <a:ext cx="132679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14740" y="52578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Few sub‑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思源黑体-思源黑体-Medium" pitchFamily="34" charset="-122"/>
                <a:cs typeface="思源黑体-思源黑体-Medium" pitchFamily="34" charset="-120"/>
              </a:rPr>
              <a:t>categories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drive outsized revenue and profit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ED65B-9E40-4DC5-9625-A258D2D282DF}"/>
              </a:ext>
            </a:extLst>
          </p:cNvPr>
          <p:cNvSpPr txBox="1"/>
          <p:nvPr/>
        </p:nvSpPr>
        <p:spPr>
          <a:xfrm>
            <a:off x="395909" y="1664208"/>
            <a:ext cx="13838582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Insight: Top sub‑categories dominate. Prioritize availability, end‑caps, and bundles (e.g., Oils + Grains).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Top sub‑categories dominate. Prioritize availability, end‑caps, and bundles (e.g., Oils + Grains). (Source: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Supermart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 dataset; chart created in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Jupyter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a typeface="思源黑体-思源黑体-Regular" pitchFamily="34" charset="-122"/>
                <a:cs typeface="思源黑体-思源黑体-Regular" pitchFamily="34" charset="-120"/>
              </a:rPr>
              <a:t>.)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chemeClr val="accent2">
                  <a:lumMod val="50000"/>
                </a:schemeClr>
              </a:solidFill>
              <a:ea typeface="思源黑体-思源黑体-Regular" pitchFamily="34" charset="-122"/>
              <a:cs typeface="思源黑体-思源黑体-Regular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887</Words>
  <Application>Microsoft Office PowerPoint</Application>
  <PresentationFormat>Custom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思源黑体-思源黑体-Medium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5</cp:revision>
  <dcterms:created xsi:type="dcterms:W3CDTF">2025-08-22T10:25:38Z</dcterms:created>
  <dcterms:modified xsi:type="dcterms:W3CDTF">2025-08-24T02:57:55Z</dcterms:modified>
</cp:coreProperties>
</file>